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86" r:id="rId1"/>
  </p:sldMasterIdLst>
  <p:notesMasterIdLst>
    <p:notesMasterId r:id="rId17"/>
  </p:notesMasterIdLst>
  <p:sldIdLst>
    <p:sldId id="309" r:id="rId2"/>
    <p:sldId id="311" r:id="rId3"/>
    <p:sldId id="312" r:id="rId4"/>
    <p:sldId id="313" r:id="rId5"/>
    <p:sldId id="314" r:id="rId6"/>
    <p:sldId id="315" r:id="rId7"/>
    <p:sldId id="317" r:id="rId8"/>
    <p:sldId id="318" r:id="rId9"/>
    <p:sldId id="319" r:id="rId10"/>
    <p:sldId id="316" r:id="rId11"/>
    <p:sldId id="320" r:id="rId12"/>
    <p:sldId id="323" r:id="rId13"/>
    <p:sldId id="321" r:id="rId14"/>
    <p:sldId id="322" r:id="rId15"/>
    <p:sldId id="281" r:id="rId1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E98"/>
    <a:srgbClr val="333399"/>
    <a:srgbClr val="660066"/>
    <a:srgbClr val="F8CEB2"/>
    <a:srgbClr val="FADDCA"/>
    <a:srgbClr val="183D5E"/>
    <a:srgbClr val="F9F9F9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0" autoAdjust="0"/>
    <p:restoredTop sz="90305" autoAdjust="0"/>
  </p:normalViewPr>
  <p:slideViewPr>
    <p:cSldViewPr snapToGrid="0">
      <p:cViewPr varScale="1">
        <p:scale>
          <a:sx n="68" d="100"/>
          <a:sy n="68" d="100"/>
        </p:scale>
        <p:origin x="90" y="19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C109B3-C61A-4691-8540-732C448B133D}" type="datetimeFigureOut">
              <a:rPr lang="en-US"/>
              <a:pPr/>
              <a:t>4/9/2020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DCA30E8-2BC4-4BDA-B5FE-136FBD6E7F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9229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087B-51C1-441A-90BF-DD65C2758903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C86F6-F701-4AA2-AEDF-C63E6C2F27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42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3999-4B52-490F-9946-AC8B46F3409B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217-20FC-4E8F-B88F-D50EC42146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080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3999-4B52-490F-9946-AC8B46F3409B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217-20FC-4E8F-B88F-D50EC42146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6210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3999-4B52-490F-9946-AC8B46F3409B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217-20FC-4E8F-B88F-D50EC42146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29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3999-4B52-490F-9946-AC8B46F3409B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217-20FC-4E8F-B88F-D50EC42146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68399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A3999-4B52-490F-9946-AC8B46F3409B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217-20FC-4E8F-B88F-D50EC42146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8209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621CE-B4EC-4D92-A3C6-516A0255DD4F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34174-6EF4-42BB-B933-EC34E008BD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4762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80F91-7322-4B88-9FEE-C39ACC83C56D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6422F-D549-4929-8E79-5BBF587B29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28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1AE3-4541-41A6-B164-32FC1C51B9E4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12D2-433B-4CF3-89CE-51D231A0F7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957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14C5-FB48-413A-A2ED-3069C33D3297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5481F-02A2-4B84-9BEF-CFC91D251E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5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7EEC3-CC1D-4CE9-AA00-5AE0D7EE3971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9626A-9F1C-4D1E-ACD6-B7182900E8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77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FDF81-39C1-43B7-9EC5-D248F5B6B99D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8351E-7979-4F0B-AE54-B82461637A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556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94BE4-1E42-4AB2-8551-3CDE92BFAB96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F32F1-6634-43F6-98D4-05FB6BFADE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82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58E09-FCDC-456B-8A32-46F200C3577A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A58B5-AE4C-4BD2-935B-DBC11393DC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673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95549-2ED6-4F2B-8696-090DCAC5CB34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3F08-FAA2-454A-92B2-0625997520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528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96220-32F7-486E-9A1E-DF0B8848E371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7692F-7626-4440-B610-EDB89FDA77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029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A3999-4B52-490F-9946-AC8B46F3409B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F715217-20FC-4E8F-B88F-D50EC42146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453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fa-IR" b="1" u="sng" dirty="0"/>
              <a:t>اصول برنامه ریزی آموزش و پرورش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pPr rtl="1"/>
            <a:r>
              <a:rPr lang="fa-IR" dirty="0"/>
              <a:t>1 </a:t>
            </a:r>
            <a:r>
              <a:rPr lang="fa-IR" sz="4000" dirty="0"/>
              <a:t>– اصول مقدماتی .</a:t>
            </a:r>
            <a:endParaRPr lang="en-US" sz="4000" dirty="0"/>
          </a:p>
          <a:p>
            <a:pPr rtl="1"/>
            <a:r>
              <a:rPr lang="fa-IR" sz="4000" dirty="0"/>
              <a:t>2 – اصول عمومی . </a:t>
            </a:r>
            <a:endParaRPr lang="en-US" sz="4000" dirty="0"/>
          </a:p>
          <a:p>
            <a:pPr rtl="1"/>
            <a:r>
              <a:rPr lang="fa-IR" sz="4000" dirty="0"/>
              <a:t>3 – اصول متمم .</a:t>
            </a:r>
            <a:endParaRPr lang="en-US" sz="4000" dirty="0"/>
          </a:p>
          <a:p>
            <a:endParaRPr lang="fa-IR" sz="4000" dirty="0"/>
          </a:p>
        </p:txBody>
      </p:sp>
    </p:spTree>
    <p:extLst>
      <p:ext uri="{BB962C8B-B14F-4D97-AF65-F5344CB8AC3E}">
        <p14:creationId xmlns:p14="http://schemas.microsoft.com/office/powerpoint/2010/main" val="2130702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r"/>
            <a:r>
              <a:rPr lang="fa-IR" b="1" dirty="0">
                <a:cs typeface="2  Nazanin" panose="00000400000000000000" pitchFamily="2" charset="-78"/>
              </a:rPr>
              <a:t>اصول </a:t>
            </a:r>
            <a:r>
              <a:rPr lang="fa-IR" b="1" dirty="0" smtClean="0">
                <a:cs typeface="2  Nazanin" panose="00000400000000000000" pitchFamily="2" charset="-78"/>
              </a:rPr>
              <a:t>متمم </a:t>
            </a:r>
            <a:r>
              <a:rPr lang="fa-IR" b="1" dirty="0">
                <a:cs typeface="2  Nazanin" panose="00000400000000000000" pitchFamily="2" charset="-78"/>
              </a:rPr>
              <a:t>برنامه ریزی آموزش و پرورش .</a:t>
            </a:r>
            <a:r>
              <a:rPr lang="en-US" b="1" dirty="0">
                <a:cs typeface="2  Nazanin" panose="00000400000000000000" pitchFamily="2" charset="-78"/>
              </a:rPr>
              <a:t/>
            </a:r>
            <a:br>
              <a:rPr lang="en-US" b="1" dirty="0">
                <a:cs typeface="2  Nazanin" panose="00000400000000000000" pitchFamily="2" charset="-78"/>
              </a:rPr>
            </a:br>
            <a:endParaRPr lang="fa-IR" b="1" dirty="0">
              <a:cs typeface="2 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lvl="0" rtl="1"/>
            <a:r>
              <a:rPr lang="fa-IR" sz="3200" dirty="0" smtClean="0">
                <a:cs typeface="2  Nazanin" panose="00000400000000000000" pitchFamily="2" charset="-78"/>
              </a:rPr>
              <a:t>اصل </a:t>
            </a:r>
            <a:r>
              <a:rPr lang="fa-IR" sz="3200" dirty="0">
                <a:cs typeface="2  Nazanin" panose="00000400000000000000" pitchFamily="2" charset="-78"/>
              </a:rPr>
              <a:t>واقع بینی : </a:t>
            </a:r>
            <a:endParaRPr lang="en-US" sz="3200" dirty="0">
              <a:cs typeface="2  Nazanin" panose="00000400000000000000" pitchFamily="2" charset="-78"/>
            </a:endParaRPr>
          </a:p>
          <a:p>
            <a:pPr lvl="0" rtl="1"/>
            <a:r>
              <a:rPr lang="fa-IR" sz="3200" dirty="0">
                <a:cs typeface="2  Nazanin" panose="00000400000000000000" pitchFamily="2" charset="-78"/>
              </a:rPr>
              <a:t>اصل همکاری و مشارکت : </a:t>
            </a:r>
            <a:endParaRPr lang="en-US" sz="3200" dirty="0">
              <a:cs typeface="2  Nazanin" panose="00000400000000000000" pitchFamily="2" charset="-78"/>
            </a:endParaRPr>
          </a:p>
          <a:p>
            <a:pPr lvl="0" rtl="1"/>
            <a:r>
              <a:rPr lang="fa-IR" sz="3200" dirty="0">
                <a:cs typeface="2  Nazanin" panose="00000400000000000000" pitchFamily="2" charset="-78"/>
              </a:rPr>
              <a:t>اصل استمرار و ارزیابی :</a:t>
            </a:r>
            <a:endParaRPr lang="en-US" sz="3200" dirty="0">
              <a:cs typeface="2  Nazanin" panose="00000400000000000000" pitchFamily="2" charset="-78"/>
            </a:endParaRPr>
          </a:p>
          <a:p>
            <a:pPr lvl="0" rtl="1"/>
            <a:r>
              <a:rPr lang="fa-IR" sz="3200" dirty="0">
                <a:cs typeface="2  Nazanin" panose="00000400000000000000" pitchFamily="2" charset="-78"/>
              </a:rPr>
              <a:t>اصل تغییر وتحول :</a:t>
            </a:r>
            <a:endParaRPr lang="en-US" sz="3200" dirty="0">
              <a:cs typeface="2  Nazanin" panose="00000400000000000000" pitchFamily="2" charset="-78"/>
            </a:endParaRPr>
          </a:p>
          <a:p>
            <a:pPr lvl="0" rtl="1"/>
            <a:r>
              <a:rPr lang="fa-IR" sz="3200" dirty="0">
                <a:cs typeface="2  Nazanin" panose="00000400000000000000" pitchFamily="2" charset="-78"/>
              </a:rPr>
              <a:t>اصل ضمانت اجرایی :</a:t>
            </a:r>
            <a:endParaRPr lang="en-US" sz="3200" dirty="0">
              <a:cs typeface="2  Nazanin" panose="00000400000000000000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12127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algn="r"/>
            <a:r>
              <a:rPr lang="fa-IR" sz="2800" dirty="0">
                <a:cs typeface="2  Nazanin" panose="00000400000000000000" pitchFamily="2" charset="-78"/>
              </a:rPr>
              <a:t>برنامه ریزی آموزش وپرورش باید واقع بینانه باشد .  برای آنکه برنامه واقع بینانه باشد ، به چند سلسله عوامل باید توجه کرد :</a:t>
            </a:r>
            <a:r>
              <a:rPr lang="en-US" sz="2800" dirty="0">
                <a:cs typeface="2  Nazanin" panose="00000400000000000000" pitchFamily="2" charset="-78"/>
              </a:rPr>
              <a:t/>
            </a:r>
            <a:br>
              <a:rPr lang="en-US" sz="2800" dirty="0">
                <a:cs typeface="2  Nazanin" panose="00000400000000000000" pitchFamily="2" charset="-78"/>
              </a:rPr>
            </a:br>
            <a:endParaRPr lang="fa-IR" sz="2800" dirty="0">
              <a:cs typeface="2 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rtl="1"/>
            <a:r>
              <a:rPr lang="fa-IR" sz="2400" dirty="0">
                <a:cs typeface="2  Nazanin" panose="00000400000000000000" pitchFamily="2" charset="-78"/>
              </a:rPr>
              <a:t>1 – عوامل کمی عرضه و تقاضا : از قبیل جمعیت واجب التعلیم – نیروی انسانی – منابع مورد نیاز – هزینه ها – تعداد مدارس – تعداد کلاسها – تعداد معلمان ،مدیران و کارمندان و ..</a:t>
            </a:r>
            <a:endParaRPr lang="en-US" sz="2400" dirty="0">
              <a:cs typeface="2  Nazanin" panose="00000400000000000000" pitchFamily="2" charset="-78"/>
            </a:endParaRPr>
          </a:p>
          <a:p>
            <a:pPr rtl="1"/>
            <a:r>
              <a:rPr lang="fa-IR" sz="2400" dirty="0">
                <a:cs typeface="2  Nazanin" panose="00000400000000000000" pitchFamily="2" charset="-78"/>
              </a:rPr>
              <a:t>2 – زمینه اجتماعی : عواملی از قبیل نگرش اجتماع به آموزش وپرورش – ارزشهای اجتماعی – خواستها و انتظارات گروهها ی مختلف مردم از آموزش وپرورش  و...</a:t>
            </a:r>
            <a:endParaRPr lang="en-US" sz="2400" dirty="0">
              <a:cs typeface="2  Nazanin" panose="00000400000000000000" pitchFamily="2" charset="-78"/>
            </a:endParaRPr>
          </a:p>
          <a:p>
            <a:pPr rtl="1"/>
            <a:r>
              <a:rPr lang="fa-IR" sz="2400" dirty="0">
                <a:cs typeface="2  Nazanin" panose="00000400000000000000" pitchFamily="2" charset="-78"/>
              </a:rPr>
              <a:t>3 – عوامل اجرایی : عواملی از قبیل چگونگی سازمان و تشکیلات و نظام آموزش وپرورش – قوانین استخدامی – نظام حقوق وشرایط ترفیع – نحوه مدیریت و سلسله مراتب اداری – چگونگی تصمیم گیری – چگونگی تعلیم معلمان  و </a:t>
            </a:r>
            <a:r>
              <a:rPr lang="fa-IR" sz="2400" dirty="0" smtClean="0">
                <a:cs typeface="2  Nazanin" panose="00000400000000000000" pitchFamily="2" charset="-78"/>
              </a:rPr>
              <a:t>...</a:t>
            </a:r>
            <a:endParaRPr lang="en-US" sz="24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268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055077"/>
            <a:ext cx="8596668" cy="498628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r>
              <a:rPr lang="fa-IR" sz="2400" dirty="0">
                <a:cs typeface="2  Nazanin" panose="00000400000000000000" pitchFamily="2" charset="-78"/>
              </a:rPr>
              <a:t>4 – مسایل سیاسی : مسایلی از قبیل چگونگی تصمیم گیری و مشارکت در برنامه ریزی (( چه افرادی ، در چه مواردی ، تا چه حد در تصمیم گیری مشارکت داده می شوند ، و رای و نظرشان تاچه حد منشا اثر است )) – هماهنگی و همکاری دستگاهها – مداومت و پیگیری برنامه ها و ...</a:t>
            </a:r>
            <a:endParaRPr lang="en-US" sz="2400" dirty="0">
              <a:cs typeface="2  Nazanin" panose="00000400000000000000" pitchFamily="2" charset="-78"/>
            </a:endParaRPr>
          </a:p>
          <a:p>
            <a:r>
              <a:rPr lang="fa-IR" sz="2400" dirty="0">
                <a:cs typeface="2  Nazanin" panose="00000400000000000000" pitchFamily="2" charset="-78"/>
              </a:rPr>
              <a:t>5 – عوامل مالی : عواملی مانند چگونگی بودجه ریزی آموزش وپرورش – چگونگی کنترل و نظارت مالی – چگونگی تعیین اولویتها و ملاکهای بودجه ریزی . و ...</a:t>
            </a:r>
            <a:endParaRPr lang="en-US" sz="2400" dirty="0">
              <a:cs typeface="2  Nazanin" panose="00000400000000000000" pitchFamily="2" charset="-78"/>
            </a:endParaRPr>
          </a:p>
          <a:p>
            <a:r>
              <a:rPr lang="fa-IR" sz="2400" dirty="0">
                <a:cs typeface="2  Nazanin" panose="00000400000000000000" pitchFamily="2" charset="-78"/>
              </a:rPr>
              <a:t>6 – مسایل اطلاعاتی : نقص اطلاعات به نقص برنامه ریزی منجر می شود . اگر ندانیم چه عواملی  باعث می شود که شاگردان ترک تحصیل کنند ، یا از رشته هایی رو گردان شوند ، چه چیز باعث فرار مغز ها می شود ، چه چیز باعث افسردگی و دلزدگی و واخوردگی جوانان از تحصیل می گردد ، چه روشهای آموزشی برای چه نتایجی مناسب و برای چه هدفهایی نامناسب است ، چه عیبها و نقصها در امور اداری و آموزشی و مالی وجود دارد و ...</a:t>
            </a:r>
            <a:endParaRPr lang="en-US" sz="2400" dirty="0">
              <a:cs typeface="2  Nazanin" panose="00000400000000000000" pitchFamily="2" charset="-78"/>
            </a:endParaRPr>
          </a:p>
          <a:p>
            <a:endParaRPr lang="fa-IR" sz="24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9614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731521"/>
            <a:ext cx="8596668" cy="5309842"/>
          </a:xfrm>
        </p:spPr>
        <p:txBody>
          <a:bodyPr>
            <a:normAutofit/>
          </a:bodyPr>
          <a:lstStyle/>
          <a:p>
            <a:pPr lvl="0" rtl="1"/>
            <a:r>
              <a:rPr lang="fa-IR" sz="2400" dirty="0">
                <a:solidFill>
                  <a:srgbClr val="FF0000"/>
                </a:solidFill>
                <a:cs typeface="2  Nazanin" panose="00000400000000000000" pitchFamily="2" charset="-78"/>
              </a:rPr>
              <a:t>اصل همکاری و مشارکت : </a:t>
            </a:r>
            <a:endParaRPr lang="en-US" sz="2400" dirty="0">
              <a:solidFill>
                <a:srgbClr val="FF0000"/>
              </a:solidFill>
              <a:cs typeface="2  Nazanin" panose="00000400000000000000" pitchFamily="2" charset="-78"/>
            </a:endParaRPr>
          </a:p>
          <a:p>
            <a:pPr rtl="1"/>
            <a:r>
              <a:rPr lang="fa-IR" sz="2400" dirty="0">
                <a:cs typeface="2  Nazanin" panose="00000400000000000000" pitchFamily="2" charset="-78"/>
              </a:rPr>
              <a:t>این اصل مربوط به اجرا و عمل برنامه ریزی است و در خور توجه خاص می باشد . آیا برنامه ریزی را باید چند نفر متخصص انجام دهند ؟ </a:t>
            </a:r>
            <a:endParaRPr lang="en-US" sz="2400" dirty="0">
              <a:cs typeface="2  Nazanin" panose="00000400000000000000" pitchFamily="2" charset="-78"/>
            </a:endParaRPr>
          </a:p>
          <a:p>
            <a:pPr rtl="1"/>
            <a:r>
              <a:rPr lang="fa-IR" sz="2400" dirty="0">
                <a:cs typeface="2  Nazanin" panose="00000400000000000000" pitchFamily="2" charset="-78"/>
              </a:rPr>
              <a:t>متخصصان برنامه ریزی هر قدر در کار خود مسلط باشند ، آیا آنچنان بصیرتی دارند که بتوانند همه نیازهای آموزشی افراد و بخشهای مختلف اجتماع را در یابند . به نظر می رسد که برنامه ریزی آموزش و پرورش به همکاری و مشارکت و تبادل نظر موثر همه نیازمند است .</a:t>
            </a:r>
            <a:endParaRPr lang="en-US" sz="2400" dirty="0">
              <a:cs typeface="2  Nazanin" panose="00000400000000000000" pitchFamily="2" charset="-78"/>
            </a:endParaRPr>
          </a:p>
          <a:p>
            <a:pPr lvl="0" rtl="1"/>
            <a:r>
              <a:rPr lang="fa-IR" sz="2400" dirty="0">
                <a:solidFill>
                  <a:srgbClr val="FF0000"/>
                </a:solidFill>
                <a:cs typeface="2  Nazanin" panose="00000400000000000000" pitchFamily="2" charset="-78"/>
              </a:rPr>
              <a:t>اصل استمرار و ارزیابی :</a:t>
            </a:r>
            <a:endParaRPr lang="en-US" sz="2400" dirty="0">
              <a:solidFill>
                <a:srgbClr val="FF0000"/>
              </a:solidFill>
              <a:cs typeface="2  Nazanin" panose="00000400000000000000" pitchFamily="2" charset="-78"/>
            </a:endParaRPr>
          </a:p>
          <a:p>
            <a:pPr rtl="1"/>
            <a:r>
              <a:rPr lang="fa-IR" sz="2400" dirty="0">
                <a:cs typeface="2  Nazanin" panose="00000400000000000000" pitchFamily="2" charset="-78"/>
              </a:rPr>
              <a:t>برنامه آموزش و پرورش باید به طور مداوم ارزیابی و تجدید نظر گردد و با پیشرفت زمان همگام شود . هنر برنامه ریزی در این است که بین نیازبه مشخص ساختن فعالیتهای برنامه از یک سو ، و لزوم برقراری انعطاف از سوی دیگر ، تعادل برقرار شود . </a:t>
            </a:r>
            <a:endParaRPr lang="en-US" sz="2400" dirty="0">
              <a:cs typeface="2  Nazanin" panose="00000400000000000000" pitchFamily="2" charset="-78"/>
            </a:endParaRPr>
          </a:p>
          <a:p>
            <a:endParaRPr lang="fa-IR" sz="24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1167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365761"/>
            <a:ext cx="8596668" cy="5675602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pPr lvl="0" rtl="1"/>
            <a:r>
              <a:rPr lang="fa-IR" sz="2800" dirty="0">
                <a:solidFill>
                  <a:srgbClr val="FF0000"/>
                </a:solidFill>
                <a:cs typeface="2  Nazanin" panose="00000400000000000000" pitchFamily="2" charset="-78"/>
              </a:rPr>
              <a:t>اصل تغییر وتحول :</a:t>
            </a:r>
            <a:endParaRPr lang="en-US" sz="2800" dirty="0">
              <a:solidFill>
                <a:srgbClr val="FF0000"/>
              </a:solidFill>
              <a:cs typeface="2  Nazanin" panose="00000400000000000000" pitchFamily="2" charset="-78"/>
            </a:endParaRPr>
          </a:p>
          <a:p>
            <a:pPr rtl="1"/>
            <a:r>
              <a:rPr lang="fa-IR" sz="2800" dirty="0">
                <a:cs typeface="2  Nazanin" panose="00000400000000000000" pitchFamily="2" charset="-78"/>
              </a:rPr>
              <a:t>اگر قرار باشد آموزش و پرورش بر اساس روند موجود پیش رود ، رشد کند ، توسعه یابد ، دیگر احتیاجی به برنامه ریزی نیست . برنامه ریزی برای آن است که در روند موجود تغییر و تحول ایجاد کند ، و آنرا در مسیر جدیدی قرار دهد ، و کمبودهای کمی و معایب کیفی آنرا بر طرف سازد .</a:t>
            </a:r>
            <a:endParaRPr lang="en-US" sz="2800" dirty="0">
              <a:cs typeface="2  Nazanin" panose="00000400000000000000" pitchFamily="2" charset="-78"/>
            </a:endParaRPr>
          </a:p>
          <a:p>
            <a:pPr lvl="0" rtl="1"/>
            <a:r>
              <a:rPr lang="fa-IR" sz="2800" dirty="0">
                <a:solidFill>
                  <a:srgbClr val="FF0000"/>
                </a:solidFill>
                <a:cs typeface="2  Nazanin" panose="00000400000000000000" pitchFamily="2" charset="-78"/>
              </a:rPr>
              <a:t>اصل ضمانت اجرایی :</a:t>
            </a:r>
            <a:endParaRPr lang="en-US" sz="2800" dirty="0">
              <a:solidFill>
                <a:srgbClr val="FF0000"/>
              </a:solidFill>
              <a:cs typeface="2  Nazanin" panose="00000400000000000000" pitchFamily="2" charset="-78"/>
            </a:endParaRPr>
          </a:p>
          <a:p>
            <a:pPr rtl="1"/>
            <a:r>
              <a:rPr lang="fa-IR" sz="2800" dirty="0">
                <a:cs typeface="2  Nazanin" panose="00000400000000000000" pitchFamily="2" charset="-78"/>
              </a:rPr>
              <a:t>در تهیه و تنظیم برنامه باید شرایط اجرای آن مد نظر باشد . یکی از محدودیتهای برنامه ریزی آموزش و پرورش این است که باید با نظام ، سازمان ، وتشکیلات آموزش و پرورش و مقررات اداری و مالی و آموزشی آن متجانس باشد و گرنه ضمانت اجرایی نخواهد داشت . بسیاری اوقات دیده شده است که یک برنامه ظاهرا جالب آموزشی ، تماما یا قسمتهایی از آن ، به علت برخورد با مقررات مالی و اداری و آموزشی یا شکل سازمانی از اجرا باز مانده و فلج شده است . </a:t>
            </a:r>
            <a:endParaRPr lang="en-US" sz="2800" dirty="0">
              <a:cs typeface="2  Nazanin" panose="00000400000000000000" pitchFamily="2" charset="-78"/>
            </a:endParaRPr>
          </a:p>
          <a:p>
            <a:endParaRPr lang="fa-IR" sz="28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5555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113"/>
            <a:ext cx="5151438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 rot="20087103">
            <a:off x="4785349" y="2430854"/>
            <a:ext cx="6873110" cy="1985178"/>
          </a:xfrm>
          <a:prstGeom prst="rect">
            <a:avLst/>
          </a:prstGeom>
          <a:solidFill>
            <a:srgbClr val="C6E6A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5400" b="1" dirty="0">
                <a:ln w="66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</a:rPr>
              <a:t>با آرزوی موفقیت برای شما </a:t>
            </a:r>
            <a:r>
              <a:rPr lang="fa-IR" b="1" dirty="0">
                <a:solidFill>
                  <a:schemeClr val="bg1"/>
                </a:solidFill>
              </a:rPr>
              <a:t> 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fa-IR" b="1" u="sng" dirty="0"/>
              <a:t>اصول مقدماتی شامل سه اصل است</a:t>
            </a:r>
            <a:r>
              <a:rPr lang="fa-IR" dirty="0"/>
              <a:t> . 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lvl="0"/>
            <a:r>
              <a:rPr lang="fa-IR" sz="3200" dirty="0">
                <a:solidFill>
                  <a:schemeClr val="accent5"/>
                </a:solidFill>
                <a:cs typeface="2  Nazanin" panose="00000400000000000000" pitchFamily="2" charset="-78"/>
              </a:rPr>
              <a:t>اصل اول : هماهنگی توسعه کمی با رشد و بهبود کیفی </a:t>
            </a:r>
            <a:r>
              <a:rPr lang="fa-IR" sz="2800" dirty="0">
                <a:cs typeface="2  Nazanin" panose="00000400000000000000" pitchFamily="2" charset="-78"/>
              </a:rPr>
              <a:t>. منظور این است که همزمان و همگام با گسترش و تعمیم  آموزش و پرورش ، باید به اصلاح آن نیز اقدام کرد ، یعنی به کیفیت آن نیز توجه شود . اگر برنامه ریزی آموزش و پرورش فقط به افزایش تعداد ( رشد کمی ) توجه کند ، مثل این می ماند که عیب و نقصهای موجود آموزش و پرورش را به وسعت بیشتری گسترش دهد . </a:t>
            </a:r>
            <a:endParaRPr lang="en-US" sz="2800" dirty="0">
              <a:cs typeface="2  Nazanin" panose="00000400000000000000" pitchFamily="2" charset="-78"/>
            </a:endParaRPr>
          </a:p>
          <a:p>
            <a:endParaRPr lang="fa-IR" sz="28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2126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fa-IR" dirty="0" smtClean="0"/>
              <a:t>اصول </a:t>
            </a:r>
            <a:r>
              <a:rPr lang="fa-IR" dirty="0"/>
              <a:t>مقدماتی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lvl="0" rtl="1"/>
            <a:r>
              <a:rPr lang="fa-IR" sz="3200" b="1" dirty="0">
                <a:solidFill>
                  <a:srgbClr val="FF0000"/>
                </a:solidFill>
                <a:cs typeface="2  Nazanin" panose="00000400000000000000" pitchFamily="2" charset="-78"/>
              </a:rPr>
              <a:t>اصل دوم : همبستگی سطوح مختلف و انواع آموزش و پرورش </a:t>
            </a:r>
            <a:r>
              <a:rPr lang="fa-IR" sz="2800" dirty="0">
                <a:cs typeface="2  Nazanin" panose="00000400000000000000" pitchFamily="2" charset="-78"/>
              </a:rPr>
              <a:t>.</a:t>
            </a:r>
            <a:endParaRPr lang="en-US" sz="2800" dirty="0">
              <a:cs typeface="2  Nazanin" panose="00000400000000000000" pitchFamily="2" charset="-78"/>
            </a:endParaRPr>
          </a:p>
          <a:p>
            <a:pPr rtl="1"/>
            <a:r>
              <a:rPr lang="fa-IR" sz="2800" dirty="0">
                <a:cs typeface="2  Nazanin" panose="00000400000000000000" pitchFamily="2" charset="-78"/>
              </a:rPr>
              <a:t>منظور اصل دوم این است که برنامه ریزی آموزش و پرورش فقط برای یک دوره تحصیلی نباشد ، بلکه تمام دوره های رسمی و غیر رسمی آموزش و پرورش را از دبستان تا دانشگاه در بر گیرد . ضمنا هدف  آموزش و پرورش نه تنها تربیت نیروی انسانی برای دنیای کار ، بلکه تمام نیازهای تربیتی انسان را در بر می گیرد . </a:t>
            </a:r>
            <a:endParaRPr lang="en-US" sz="2800" dirty="0">
              <a:cs typeface="2  Nazanin" panose="00000400000000000000" pitchFamily="2" charset="-78"/>
            </a:endParaRPr>
          </a:p>
          <a:p>
            <a:endParaRPr lang="fa-IR" sz="28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337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37736"/>
            <a:ext cx="8596668" cy="13208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fa-IR" dirty="0" smtClean="0"/>
              <a:t>اصول </a:t>
            </a:r>
            <a:r>
              <a:rPr lang="fa-IR" dirty="0"/>
              <a:t>مقدماتی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lvl="0" rtl="1"/>
            <a:r>
              <a:rPr lang="fa-IR" sz="2800" b="1" dirty="0">
                <a:solidFill>
                  <a:schemeClr val="accent5">
                    <a:lumMod val="60000"/>
                    <a:lumOff val="40000"/>
                  </a:schemeClr>
                </a:solidFill>
                <a:cs typeface="2  Nazanin" panose="00000400000000000000" pitchFamily="2" charset="-78"/>
              </a:rPr>
              <a:t>اصل سوم : انطباق برنامه های آموزش و پرورش با نیازهای توسعه ملی .</a:t>
            </a:r>
            <a:endParaRPr lang="en-US" sz="2800" b="1" dirty="0">
              <a:solidFill>
                <a:schemeClr val="accent5">
                  <a:lumMod val="60000"/>
                  <a:lumOff val="40000"/>
                </a:schemeClr>
              </a:solidFill>
              <a:cs typeface="2  Nazanin" panose="00000400000000000000" pitchFamily="2" charset="-78"/>
            </a:endParaRPr>
          </a:p>
          <a:p>
            <a:pPr rtl="1"/>
            <a:r>
              <a:rPr lang="fa-IR" sz="3200" dirty="0">
                <a:cs typeface="2  Nazanin" panose="00000400000000000000" pitchFamily="2" charset="-78"/>
              </a:rPr>
              <a:t>منظور اصل سوم این است که برنامه ریزی آموزش و پرورش نباید بطور مجزا و منفک در برنامه ریزی عمرانی و اجتماعی انجام گردد ، بلکه باید با برنامه های اقتصادی ، اجتماعی و فرهنگی هماهنگ و همساز باشد . و در چار چوب برنامه ریزی توسعه ملی صورت گیرد . </a:t>
            </a:r>
            <a:endParaRPr lang="en-US" sz="3200" dirty="0">
              <a:cs typeface="2  Nazanin" panose="00000400000000000000" pitchFamily="2" charset="-78"/>
            </a:endParaRPr>
          </a:p>
          <a:p>
            <a:endParaRPr lang="fa-IR" sz="32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6915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r"/>
            <a:r>
              <a:rPr lang="fa-IR" b="1" u="sng" dirty="0">
                <a:solidFill>
                  <a:srgbClr val="92D050"/>
                </a:solidFill>
              </a:rPr>
              <a:t>اصول عمومی آموزش و پرورش</a:t>
            </a:r>
            <a:r>
              <a:rPr lang="fa-IR" dirty="0">
                <a:solidFill>
                  <a:srgbClr val="92D050"/>
                </a:solidFill>
              </a:rPr>
              <a:t> .</a:t>
            </a:r>
            <a:r>
              <a:rPr lang="en-US" dirty="0">
                <a:solidFill>
                  <a:srgbClr val="92D050"/>
                </a:solidFill>
              </a:rPr>
              <a:t/>
            </a:r>
            <a:br>
              <a:rPr lang="en-US" dirty="0">
                <a:solidFill>
                  <a:srgbClr val="92D050"/>
                </a:solidFill>
              </a:rPr>
            </a:br>
            <a:endParaRPr lang="fa-IR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lvl="0" rtl="1"/>
            <a:r>
              <a:rPr lang="fa-IR" sz="2000" dirty="0" smtClean="0"/>
              <a:t>اصل </a:t>
            </a:r>
            <a:r>
              <a:rPr lang="fa-IR" sz="2000" dirty="0"/>
              <a:t>اول : اصل جامعیت برنامه ریزی آموزش و پرورش.</a:t>
            </a:r>
            <a:endParaRPr lang="en-US" sz="2000" dirty="0"/>
          </a:p>
          <a:p>
            <a:pPr lvl="0" rtl="1"/>
            <a:r>
              <a:rPr lang="fa-IR" sz="2000" dirty="0"/>
              <a:t>اصل دوم : اصل همبستگی برنامه ریزی آموزش و پرورش با برنامه توسعه </a:t>
            </a:r>
            <a:r>
              <a:rPr lang="fa-IR" sz="2000" dirty="0" smtClean="0"/>
              <a:t>ملی</a:t>
            </a:r>
            <a:endParaRPr lang="en-US" sz="2000" dirty="0"/>
          </a:p>
          <a:p>
            <a:pPr lvl="0" rtl="1"/>
            <a:r>
              <a:rPr lang="fa-IR" sz="2000" dirty="0"/>
              <a:t>اصل سوم : اصل مداومت برنامه ریزی آموزش و پرورش .</a:t>
            </a:r>
            <a:endParaRPr lang="en-US" sz="2000" dirty="0"/>
          </a:p>
          <a:p>
            <a:pPr lvl="0" rtl="1"/>
            <a:r>
              <a:rPr lang="fa-IR" sz="2000" dirty="0"/>
              <a:t>اصل چهارم : توجه به جنبه های کیفی برنامه ریزی آموزشی .</a:t>
            </a:r>
            <a:endParaRPr lang="en-US" sz="2000" dirty="0"/>
          </a:p>
          <a:p>
            <a:pPr lvl="0" rtl="1"/>
            <a:r>
              <a:rPr lang="fa-IR" sz="2000" dirty="0"/>
              <a:t>اصل پنجم : توجه به مدیریت و سرویس اطلاعات آموزش و پرورش 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9727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fa-IR" sz="3200" b="1"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اصول عمومی آموزش و پرورش</a:t>
            </a:r>
            <a:endParaRPr lang="fa-IR" sz="32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254279"/>
          </a:xfrm>
          <a:blipFill>
            <a:blip r:embed="rId2"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pPr lvl="0" rtl="1"/>
            <a:r>
              <a:rPr lang="fa-IR" sz="2000" b="1" u="sng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اصل اول : اصل جامعیت برنامه ریزی آموزش و پرورش.</a:t>
            </a:r>
            <a:endParaRPr lang="en-US" sz="2000" b="1" u="sng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rtl="1"/>
            <a:r>
              <a:rPr lang="fa-IR" sz="2400" dirty="0"/>
              <a:t>برنامه باید جامع باشد . یعنی تمام دوره های آموزش رسمی و غیر رسمی را در بر گیرد . و علاوه بر مسایل آموزشی به امور مدیریت ، بودجه و اعتبارات ، ساختمان و تاسیسات ، تجهیزات و ... توجه کند . </a:t>
            </a:r>
            <a:endParaRPr lang="en-US" sz="2400" dirty="0"/>
          </a:p>
          <a:p>
            <a:pPr lvl="0" rtl="1"/>
            <a:r>
              <a:rPr lang="fa-IR" b="1" u="sng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اصل دوم : اصل همبستگی برنامه ریزی آموزش و پرورش با برنامه توسعه ملی .</a:t>
            </a:r>
            <a:endParaRPr lang="en-US" b="1" u="sng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fa-IR" sz="2400" dirty="0"/>
              <a:t>آموزش و پرورش در ارتباط با آرمانهای ملی ، هم هدف است و هم وسیله . هدف است ، زیرا خودش ارزش دارد و برای غنای فرهنگی و تعالی ارزشهای انسانی لازم است . وسیله است ، زیرا برای رسیدن به هدفهای دیگر اجتماعی چون هدفهای اقتصادی و .. ضروری است .</a:t>
            </a:r>
          </a:p>
        </p:txBody>
      </p:sp>
    </p:spTree>
    <p:extLst>
      <p:ext uri="{BB962C8B-B14F-4D97-AF65-F5344CB8AC3E}">
        <p14:creationId xmlns:p14="http://schemas.microsoft.com/office/powerpoint/2010/main" val="4062994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fa-IR" b="1" u="sng" dirty="0"/>
              <a:t>اصول عمومی آموزش و پرورش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/>
          </a:bodyPr>
          <a:lstStyle/>
          <a:p>
            <a:pPr lvl="0" rtl="1"/>
            <a:r>
              <a:rPr lang="fa-IR" sz="2000" b="1" u="sng" dirty="0">
                <a:solidFill>
                  <a:schemeClr val="accent5">
                    <a:lumMod val="75000"/>
                  </a:schemeClr>
                </a:solidFill>
              </a:rPr>
              <a:t>اصل سوم : اصل مداومت برنامه ریزی آموزش و پرورش .</a:t>
            </a:r>
            <a:endParaRPr lang="en-US" sz="2000" b="1" u="sng" dirty="0">
              <a:solidFill>
                <a:schemeClr val="accent5">
                  <a:lumMod val="75000"/>
                </a:schemeClr>
              </a:solidFill>
            </a:endParaRPr>
          </a:p>
          <a:p>
            <a:pPr rtl="1"/>
            <a:r>
              <a:rPr lang="fa-IR" sz="2400" dirty="0">
                <a:cs typeface="2  Nazanin" panose="00000400000000000000" pitchFamily="2" charset="-78"/>
              </a:rPr>
              <a:t>برنامه ریزی آموزش و پرورش باید دراز مدت و مداوم باشد . آموزش و پرورش فعالیتی است که به زمان نیاز دارد و محصول آن زود بدست نمی رسد . طول مدت تحصیل با احتساب تحصیلات دانشگاهی در حدود هیجده سال است . یعنی محصول آموزش و پرورش بعد از حداقل بیست سال معلوم می شود .</a:t>
            </a:r>
            <a:endParaRPr lang="en-US" sz="2400" dirty="0">
              <a:cs typeface="2  Nazanin" panose="00000400000000000000" pitchFamily="2" charset="-78"/>
            </a:endParaRPr>
          </a:p>
          <a:p>
            <a:pPr rtl="1"/>
            <a:r>
              <a:rPr lang="fa-IR" sz="2400" dirty="0">
                <a:cs typeface="2  Nazanin" panose="00000400000000000000" pitchFamily="2" charset="-78"/>
              </a:rPr>
              <a:t> بنا براین برای متخصصانی که برای بیست سال آینده نیاز است  ، امروز باید برنامه ریزی کرد . و چه بسا ممکن است در طول این بیست سال تغییرات اقتصادی ، سیاسی ، اجتماعی و .. همه برنامه ها را تغییر دهد . پس برنامه ریزی آموزش و پرورش به تهیه و تنظیم یک برنامه ختم نمی شود . بلکه باید انعطاف پذیر باشد ، و به طور مداوم ، به موازات پیشرفت دانش و تکنولوژی و تغییر و تحولات اجتماعی ، تجدید نظر و نوسازی شود . </a:t>
            </a:r>
            <a:endParaRPr lang="en-US" sz="2400" dirty="0">
              <a:cs typeface="2  Nazanin" panose="00000400000000000000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95136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u="sng" dirty="0"/>
              <a:t>اصول عمومی آموزش و پرورش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533" y="1915777"/>
            <a:ext cx="8883566" cy="406299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lvl="0" rtl="1"/>
            <a:r>
              <a:rPr lang="fa-IR" sz="2400" b="1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اصل چهارم : توجه به جنبه های کیفی برنامه ریزی آموزشی .</a:t>
            </a:r>
            <a:endParaRPr lang="en-US" sz="2400" b="1" i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rtl="1"/>
            <a:r>
              <a:rPr lang="fa-IR" sz="3200" dirty="0">
                <a:cs typeface="2  Nazanin" panose="00000400000000000000" pitchFamily="2" charset="-78"/>
              </a:rPr>
              <a:t>برنامه ریزی آموزش و پرورش باید نه تنها به مسایل توسعه کمی ، بلکه به بهبود کیفیت آموزش و پرورش نیز عنایت کند . توسعه کمی و اصلاح کیفی ، دو بعد رشد و اصلاح آموزش و پرورش هستند . اگر یکی از این دو بازو بزرگ شود ، ولی دیگری کوچک بماند ، شکل سیستم نامناسب خواهد شد و تعادل آن بهم خواهد خورد . </a:t>
            </a:r>
            <a:endParaRPr lang="en-US" sz="32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4223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fa-IR" b="1" u="sng" dirty="0">
                <a:solidFill>
                  <a:schemeClr val="accent2">
                    <a:lumMod val="75000"/>
                  </a:schemeClr>
                </a:solidFill>
                <a:cs typeface="2  Nazanin" panose="00000400000000000000" pitchFamily="2" charset="-78"/>
              </a:rPr>
              <a:t>اصول عمومی آموزش و پرورش</a:t>
            </a:r>
            <a:endParaRPr lang="fa-IR" dirty="0">
              <a:solidFill>
                <a:schemeClr val="accent2">
                  <a:lumMod val="75000"/>
                </a:schemeClr>
              </a:solidFill>
              <a:cs typeface="2 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lvl="0" rtl="1"/>
            <a:r>
              <a:rPr lang="fa-IR" sz="2000" b="1" u="sng" dirty="0">
                <a:solidFill>
                  <a:srgbClr val="FF0000"/>
                </a:solidFill>
              </a:rPr>
              <a:t>اصل پنجم : توجه به مدیریت و سرویس اطلاعات آموزش و پرورش </a:t>
            </a:r>
            <a:r>
              <a:rPr lang="fa-IR" dirty="0"/>
              <a:t>.</a:t>
            </a:r>
            <a:endParaRPr lang="en-US" dirty="0"/>
          </a:p>
          <a:p>
            <a:pPr rtl="1"/>
            <a:r>
              <a:rPr lang="fa-IR" sz="3200" dirty="0">
                <a:cs typeface="2  Nazanin" panose="00000400000000000000" pitchFamily="2" charset="-78"/>
              </a:rPr>
              <a:t>بدون اطلاعات و آمار صحیح و کامل نمی توان برنامه ریزی درستی انجام داد . و لی به فرض آنکه برنامه  به  بهترین وجه تهیه شود ، اگر نظام آموزش و پرورش مناسب نباشد و دستگاه و تشکیلات و  مدیریت  آن علاقه مند ، وارد ، وکاربر نباشد ، طبعا به اجرای صحیح و مطلوب برنامه نمی توان امیدوار بود . </a:t>
            </a:r>
            <a:endParaRPr lang="en-US" sz="3200" dirty="0">
              <a:cs typeface="2  Nazanin" panose="00000400000000000000" pitchFamily="2" charset="-78"/>
            </a:endParaRPr>
          </a:p>
          <a:p>
            <a:endParaRPr lang="fa-IR" sz="3200" dirty="0">
              <a:cs typeface="2 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022062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1643</TotalTime>
  <Words>1072</Words>
  <Application>Microsoft Office PowerPoint</Application>
  <PresentationFormat>Widescreen</PresentationFormat>
  <Paragraphs>56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2  Nazanin</vt:lpstr>
      <vt:lpstr>Arial</vt:lpstr>
      <vt:lpstr>Calibri</vt:lpstr>
      <vt:lpstr>Tahoma</vt:lpstr>
      <vt:lpstr>Trebuchet MS</vt:lpstr>
      <vt:lpstr>Wingdings 3</vt:lpstr>
      <vt:lpstr>Facet</vt:lpstr>
      <vt:lpstr>اصول برنامه ریزی آموزش و پرورش </vt:lpstr>
      <vt:lpstr>اصول مقدماتی شامل سه اصل است .  </vt:lpstr>
      <vt:lpstr>اصول مقدماتی</vt:lpstr>
      <vt:lpstr>اصول مقدماتی</vt:lpstr>
      <vt:lpstr>اصول عمومی آموزش و پرورش . </vt:lpstr>
      <vt:lpstr>اصول عمومی آموزش و پرورش</vt:lpstr>
      <vt:lpstr>اصول عمومی آموزش و پرورش</vt:lpstr>
      <vt:lpstr>اصول عمومی آموزش و پرورش</vt:lpstr>
      <vt:lpstr>اصول عمومی آموزش و پرورش</vt:lpstr>
      <vt:lpstr>اصول متمم برنامه ریزی آموزش و پرورش . </vt:lpstr>
      <vt:lpstr>برنامه ریزی آموزش وپرورش باید واقع بینانه باشد .  برای آنکه برنامه واقع بینانه باشد ، به چند سلسله عوامل باید توجه کرد :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msn</dc:creator>
  <cp:lastModifiedBy>PJIP</cp:lastModifiedBy>
  <cp:revision>162</cp:revision>
  <dcterms:created xsi:type="dcterms:W3CDTF">2014-02-13T05:23:51Z</dcterms:created>
  <dcterms:modified xsi:type="dcterms:W3CDTF">2020-04-09T03:36:51Z</dcterms:modified>
</cp:coreProperties>
</file>